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5143500" type="screen16x9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64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E2D"/>
    <a:srgbClr val="CECECE"/>
    <a:srgbClr val="000000"/>
    <a:srgbClr val="919191"/>
    <a:srgbClr val="FF0000"/>
    <a:srgbClr val="676767"/>
    <a:srgbClr val="063D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93764" autoAdjust="0"/>
  </p:normalViewPr>
  <p:slideViewPr>
    <p:cSldViewPr snapToGrid="0">
      <p:cViewPr varScale="1">
        <p:scale>
          <a:sx n="144" d="100"/>
          <a:sy n="144" d="100"/>
        </p:scale>
        <p:origin x="1158" y="120"/>
      </p:cViewPr>
      <p:guideLst>
        <p:guide orient="horz" pos="3164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48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22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600" y="752475"/>
            <a:ext cx="6592888" cy="3709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9638"/>
            <a:ext cx="4986337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814" tIns="44610" rIns="90814" bIns="44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notes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375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968375" y="4311650"/>
            <a:ext cx="72802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cs typeface="+mn-cs"/>
            </a:endParaRPr>
          </a:p>
        </p:txBody>
      </p:sp>
      <p:pic>
        <p:nvPicPr>
          <p:cNvPr id="5" name="Picture 7" descr="C:\My Documents\Megger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559300"/>
            <a:ext cx="2286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360363" cy="1000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977900"/>
            <a:ext cx="360363" cy="4165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en-GB">
              <a:latin typeface="Arial" pitchFamily="34" charset="0"/>
              <a:cs typeface="+mn-cs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0" y="969963"/>
            <a:ext cx="719931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7235825" y="4740275"/>
            <a:ext cx="19081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8783638" y="4918075"/>
            <a:ext cx="244475" cy="13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31825" eaLnBrk="0" hangingPunct="0">
              <a:defRPr/>
            </a:pPr>
            <a:fld id="{E644BC6A-5C2F-489A-9D57-5F0745E805E8}" type="slidenum">
              <a:rPr lang="en-US" sz="800">
                <a:solidFill>
                  <a:schemeClr val="tx2"/>
                </a:solidFill>
                <a:cs typeface="+mn-cs"/>
              </a:rPr>
              <a:pPr defTabSz="631825" eaLnBrk="0" hangingPunct="0"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9" name="Picture 6" descr="C:\My Documents\Megger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881563"/>
            <a:ext cx="86518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54" y="0"/>
            <a:ext cx="6238775" cy="947967"/>
          </a:xfrm>
        </p:spPr>
        <p:txBody>
          <a:bodyPr anchor="ctr"/>
          <a:lstStyle>
            <a:lvl1pPr algn="l">
              <a:lnSpc>
                <a:spcPct val="85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46018" y="1028700"/>
            <a:ext cx="7327900" cy="3227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buSzPct val="80000"/>
              <a:defRPr sz="160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space for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 bwMode="auto">
          <a:xfrm>
            <a:off x="0" y="0"/>
            <a:ext cx="360363" cy="100012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en-GB">
              <a:latin typeface="Arial" pitchFamily="34" charset="0"/>
              <a:cs typeface="+mn-cs"/>
            </a:endParaRPr>
          </a:p>
        </p:txBody>
      </p:sp>
      <p:sp>
        <p:nvSpPr>
          <p:cNvPr id="4" name="Rectangle 4"/>
          <p:cNvSpPr/>
          <p:nvPr userDrawn="1"/>
        </p:nvSpPr>
        <p:spPr bwMode="auto">
          <a:xfrm>
            <a:off x="0" y="977900"/>
            <a:ext cx="360363" cy="41656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 algn="ctr" eaLnBrk="0" hangingPunct="0">
              <a:defRPr/>
            </a:pPr>
            <a:endParaRPr lang="en-GB">
              <a:latin typeface="Arial" pitchFamily="34" charset="0"/>
              <a:cs typeface="+mn-cs"/>
            </a:endParaRPr>
          </a:p>
        </p:txBody>
      </p:sp>
      <p:cxnSp>
        <p:nvCxnSpPr>
          <p:cNvPr id="5" name="Straight Connector 5"/>
          <p:cNvCxnSpPr>
            <a:cxnSpLocks noChangeShapeType="1"/>
          </p:cNvCxnSpPr>
          <p:nvPr userDrawn="1"/>
        </p:nvCxnSpPr>
        <p:spPr bwMode="auto">
          <a:xfrm>
            <a:off x="0" y="969963"/>
            <a:ext cx="719931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54" y="0"/>
            <a:ext cx="6238775" cy="947967"/>
          </a:xfrm>
        </p:spPr>
        <p:txBody>
          <a:bodyPr anchor="ctr"/>
          <a:lstStyle>
            <a:lvl1pPr algn="l">
              <a:lnSpc>
                <a:spcPct val="85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5513" y="431800"/>
            <a:ext cx="7316787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modify title layout 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028700"/>
            <a:ext cx="7327900" cy="3227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modify first level bullets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</p:sldLayoutIdLst>
  <p:transition spd="slow"/>
  <p:txStyles>
    <p:titleStyle>
      <a:lvl1pPr algn="l" defTabSz="7397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397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defTabSz="7397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defTabSz="7397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defTabSz="739775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defTabSz="7397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3C"/>
          </a:solidFill>
          <a:latin typeface="Arial" pitchFamily="34" charset="0"/>
        </a:defRPr>
      </a:lvl6pPr>
      <a:lvl7pPr marL="914400" algn="l" defTabSz="7397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3C"/>
          </a:solidFill>
          <a:latin typeface="Arial" pitchFamily="34" charset="0"/>
        </a:defRPr>
      </a:lvl7pPr>
      <a:lvl8pPr marL="1371600" algn="l" defTabSz="7397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3C"/>
          </a:solidFill>
          <a:latin typeface="Arial" pitchFamily="34" charset="0"/>
        </a:defRPr>
      </a:lvl8pPr>
      <a:lvl9pPr marL="1828800" algn="l" defTabSz="7397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33C"/>
          </a:solidFill>
          <a:latin typeface="Arial" pitchFamily="34" charset="0"/>
        </a:defRPr>
      </a:lvl9pPr>
    </p:titleStyle>
    <p:bodyStyle>
      <a:lvl1pPr marL="315913" indent="-31591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95338" indent="-2460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chemeClr val="tx2"/>
          </a:solidFill>
          <a:latin typeface="+mn-lt"/>
        </a:defRPr>
      </a:lvl2pPr>
      <a:lvl3pPr marL="1187450" indent="-165100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>
          <a:solidFill>
            <a:schemeClr val="tx2"/>
          </a:solidFill>
          <a:latin typeface="+mn-lt"/>
        </a:defRPr>
      </a:lvl3pPr>
      <a:lvl4pPr marL="1501775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>
          <a:solidFill>
            <a:schemeClr val="tx2"/>
          </a:solidFill>
          <a:latin typeface="+mn-lt"/>
        </a:defRPr>
      </a:lvl4pPr>
      <a:lvl5pPr marL="1970088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>
          <a:solidFill>
            <a:schemeClr val="tx2"/>
          </a:solidFill>
          <a:latin typeface="+mn-lt"/>
        </a:defRPr>
      </a:lvl5pPr>
      <a:lvl6pPr marL="2427288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2000">
          <a:solidFill>
            <a:srgbClr val="00233C"/>
          </a:solidFill>
          <a:latin typeface="+mn-lt"/>
        </a:defRPr>
      </a:lvl6pPr>
      <a:lvl7pPr marL="2884488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2000">
          <a:solidFill>
            <a:srgbClr val="00233C"/>
          </a:solidFill>
          <a:latin typeface="+mn-lt"/>
        </a:defRPr>
      </a:lvl7pPr>
      <a:lvl8pPr marL="3341688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2000">
          <a:solidFill>
            <a:srgbClr val="00233C"/>
          </a:solidFill>
          <a:latin typeface="+mn-lt"/>
        </a:defRPr>
      </a:lvl8pPr>
      <a:lvl9pPr marL="3798888" indent="-157163" algn="l" defTabSz="739775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2000">
          <a:solidFill>
            <a:srgbClr val="00233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err="1" smtClean="0"/>
              <a:t>Surgeflex</a:t>
            </a:r>
            <a:r>
              <a:rPr lang="en-GB" sz="3600" dirty="0" smtClean="0"/>
              <a:t> Systems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757962" cy="947738"/>
          </a:xfrm>
        </p:spPr>
        <p:txBody>
          <a:bodyPr/>
          <a:lstStyle/>
          <a:p>
            <a:r>
              <a:rPr lang="en-GB" dirty="0" smtClean="0"/>
              <a:t>Compact City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4" name="Grafik 3" descr="Studie_TFX-SX_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400" y="1007294"/>
            <a:ext cx="5892914" cy="397963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757962" cy="947738"/>
          </a:xfrm>
        </p:spPr>
        <p:txBody>
          <a:bodyPr/>
          <a:lstStyle/>
          <a:p>
            <a:r>
              <a:rPr lang="en-GB" dirty="0" smtClean="0"/>
              <a:t>Features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Portable or van mounted </a:t>
            </a:r>
            <a:r>
              <a:rPr lang="en-GB" dirty="0" err="1" smtClean="0">
                <a:solidFill>
                  <a:srgbClr val="FF0000"/>
                </a:solidFill>
              </a:rPr>
              <a:t>Surgeflex</a:t>
            </a:r>
            <a:r>
              <a:rPr lang="en-GB" dirty="0" smtClean="0">
                <a:solidFill>
                  <a:srgbClr val="FF0000"/>
                </a:solidFill>
              </a:rPr>
              <a:t> systems</a:t>
            </a:r>
          </a:p>
        </p:txBody>
      </p:sp>
      <p:sp>
        <p:nvSpPr>
          <p:cNvPr id="5" name="Rechteck 4"/>
          <p:cNvSpPr/>
          <p:nvPr/>
        </p:nvSpPr>
        <p:spPr>
          <a:xfrm>
            <a:off x="962066" y="1019040"/>
            <a:ext cx="59038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Bright 10,4” Display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Touchscreen</a:t>
            </a:r>
            <a:r>
              <a:rPr lang="en-GB" sz="1600" dirty="0" smtClean="0"/>
              <a:t> and Jogdial Operation</a:t>
            </a:r>
          </a:p>
          <a:p>
            <a:endParaRPr lang="en-GB" sz="1600" dirty="0" smtClean="0"/>
          </a:p>
          <a:p>
            <a:r>
              <a:rPr lang="en-GB" sz="1600" dirty="0" smtClean="0"/>
              <a:t>Integrated Battery for 4 hours of operation</a:t>
            </a:r>
            <a:endParaRPr lang="en-GB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dirty="0" smtClean="0"/>
          </a:p>
          <a:p>
            <a:r>
              <a:rPr lang="en-GB" sz="1600" dirty="0" smtClean="0"/>
              <a:t>Fully automatic, remote Operation of SPG 40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ARMslide</a:t>
            </a:r>
            <a:r>
              <a:rPr lang="en-GB" sz="1600" dirty="0" smtClean="0"/>
              <a:t> Function</a:t>
            </a:r>
          </a:p>
          <a:p>
            <a:endParaRPr lang="en-GB" sz="1600" dirty="0" smtClean="0"/>
          </a:p>
          <a:p>
            <a:r>
              <a:rPr lang="en-GB" sz="1600" dirty="0" err="1" smtClean="0"/>
              <a:t>ProRange</a:t>
            </a:r>
            <a:r>
              <a:rPr lang="en-GB" sz="1600" dirty="0" smtClean="0"/>
              <a:t> function</a:t>
            </a:r>
          </a:p>
          <a:p>
            <a:endParaRPr lang="en-GB" sz="1600" dirty="0" smtClean="0"/>
          </a:p>
          <a:p>
            <a:r>
              <a:rPr lang="en-GB" sz="1600" dirty="0" smtClean="0"/>
              <a:t>IFL Mode</a:t>
            </a:r>
          </a:p>
          <a:p>
            <a:endParaRPr lang="en-GB" sz="1600" dirty="0" smtClean="0"/>
          </a:p>
          <a:p>
            <a:r>
              <a:rPr lang="en-GB" sz="1600" dirty="0" smtClean="0"/>
              <a:t>Averaging Function</a:t>
            </a:r>
            <a:endParaRPr lang="en-GB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smtClean="0"/>
              <a:t>Portable series - </a:t>
            </a:r>
            <a:r>
              <a:rPr lang="en-GB" dirty="0" err="1" smtClean="0"/>
              <a:t>Surgeflex</a:t>
            </a:r>
            <a:endParaRPr lang="en-GB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0026" y="2539285"/>
            <a:ext cx="1474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 smtClean="0">
                <a:cs typeface="Arial" pitchFamily="34" charset="0"/>
              </a:rPr>
              <a:t>SFX 5-1000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>
                <a:cs typeface="Arial" pitchFamily="34" charset="0"/>
              </a:rPr>
              <a:t>(1000J</a:t>
            </a:r>
            <a:r>
              <a:rPr lang="de-DE" sz="1800" b="1" dirty="0" smtClean="0">
                <a:cs typeface="Arial" pitchFamily="34" charset="0"/>
              </a:rPr>
              <a:t>)</a:t>
            </a:r>
            <a:endParaRPr lang="de-DE" sz="1800" b="1" dirty="0">
              <a:latin typeface="Times New Roman" pitchFamily="18" charset="0"/>
            </a:endParaRPr>
          </a:p>
        </p:txBody>
      </p:sp>
      <p:pic>
        <p:nvPicPr>
          <p:cNvPr id="11" name="Grafik 10" descr="sfx-8_300dpi_27x35_rgb-140509.jpg"/>
          <p:cNvPicPr>
            <a:picLocks noChangeAspect="1"/>
          </p:cNvPicPr>
          <p:nvPr/>
        </p:nvPicPr>
        <p:blipFill>
          <a:blip r:embed="rId2" cstate="print"/>
          <a:srcRect l="15484" t="5897" r="13807" b="2948"/>
          <a:stretch>
            <a:fillRect/>
          </a:stretch>
        </p:blipFill>
        <p:spPr>
          <a:xfrm>
            <a:off x="3036883" y="2674319"/>
            <a:ext cx="1378723" cy="230408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90" y="3222440"/>
            <a:ext cx="1688420" cy="16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5840" y="1583129"/>
            <a:ext cx="2143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 smtClean="0">
                <a:cs typeface="Arial" pitchFamily="34" charset="0"/>
              </a:rPr>
              <a:t>SFX12 / 16 / 32</a:t>
            </a:r>
            <a:endParaRPr lang="de-DE" sz="1800" b="1" dirty="0"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>
                <a:cs typeface="Arial" pitchFamily="34" charset="0"/>
              </a:rPr>
              <a:t>(</a:t>
            </a:r>
            <a:r>
              <a:rPr lang="de-DE" sz="1800" b="1" dirty="0" smtClean="0">
                <a:cs typeface="Arial" pitchFamily="34" charset="0"/>
              </a:rPr>
              <a:t>1750 / 3500 </a:t>
            </a:r>
            <a:r>
              <a:rPr lang="de-DE" sz="1800" b="1" dirty="0">
                <a:cs typeface="Arial" pitchFamily="34" charset="0"/>
              </a:rPr>
              <a:t>J)</a:t>
            </a:r>
            <a:endParaRPr lang="de-DE" sz="1800" b="1" dirty="0">
              <a:latin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593648" y="1073723"/>
            <a:ext cx="221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 smtClean="0">
                <a:cs typeface="Arial" pitchFamily="34" charset="0"/>
              </a:rPr>
              <a:t>SFX </a:t>
            </a:r>
            <a:r>
              <a:rPr lang="de-DE" sz="1800" b="1" dirty="0">
                <a:cs typeface="Arial" pitchFamily="34" charset="0"/>
              </a:rPr>
              <a:t>40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>
                <a:cs typeface="Arial" pitchFamily="34" charset="0"/>
              </a:rPr>
              <a:t>(1000 / 2000 J)</a:t>
            </a:r>
            <a:endParaRPr lang="de-DE" sz="1800" b="1" dirty="0">
              <a:latin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533" y="2383093"/>
            <a:ext cx="1537833" cy="22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2609" y="1830006"/>
            <a:ext cx="1162751" cy="22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695570" y="2051991"/>
            <a:ext cx="1870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 smtClean="0">
                <a:cs typeface="Arial" pitchFamily="34" charset="0"/>
              </a:rPr>
              <a:t>SFX 8-1000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b="1" dirty="0" smtClean="0">
                <a:cs typeface="Arial" pitchFamily="34" charset="0"/>
              </a:rPr>
              <a:t>(1000J)</a:t>
            </a:r>
            <a:endParaRPr lang="de-DE" sz="1800" b="1" dirty="0"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err="1" smtClean="0"/>
              <a:t>Surgeflex</a:t>
            </a:r>
            <a:r>
              <a:rPr lang="en-GB" dirty="0" smtClean="0"/>
              <a:t> 5-1000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Low Voltage Fault Location System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0000" y="1058188"/>
            <a:ext cx="8042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4175" indent="-38417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/>
              <a:t>A </a:t>
            </a:r>
            <a:r>
              <a:rPr lang="de-DE" sz="1600" dirty="0" err="1"/>
              <a:t>c</a:t>
            </a:r>
            <a:r>
              <a:rPr lang="de-DE" sz="1600" dirty="0" err="1" smtClean="0"/>
              <a:t>omplete</a:t>
            </a:r>
            <a:r>
              <a:rPr lang="de-DE" sz="1600" dirty="0" smtClean="0"/>
              <a:t> </a:t>
            </a:r>
            <a:r>
              <a:rPr lang="de-DE" sz="1600" dirty="0"/>
              <a:t>LV Fault </a:t>
            </a:r>
            <a:r>
              <a:rPr lang="de-DE" sz="1600" dirty="0" err="1"/>
              <a:t>Location</a:t>
            </a:r>
            <a:r>
              <a:rPr lang="de-DE" sz="1600" dirty="0"/>
              <a:t> System </a:t>
            </a:r>
            <a:r>
              <a:rPr lang="de-DE" sz="1600" dirty="0" err="1"/>
              <a:t>with</a:t>
            </a:r>
            <a:endParaRPr lang="de-DE" sz="1600" dirty="0"/>
          </a:p>
          <a:p>
            <a:pPr marL="384175" indent="-38417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button</a:t>
            </a:r>
            <a:r>
              <a:rPr lang="de-DE" sz="1600" dirty="0"/>
              <a:t> </a:t>
            </a:r>
            <a:r>
              <a:rPr lang="de-DE" sz="1600" dirty="0" err="1" smtClean="0"/>
              <a:t>operation</a:t>
            </a:r>
            <a:endParaRPr lang="de-DE" sz="1600" dirty="0" smtClean="0"/>
          </a:p>
          <a:p>
            <a:pPr marL="384175" indent="-384175" eaLnBrk="0" hangingPunct="0">
              <a:spcBef>
                <a:spcPct val="0"/>
              </a:spcBef>
              <a:buClrTx/>
              <a:buSzTx/>
              <a:buFontTx/>
              <a:buNone/>
            </a:pPr>
            <a:endParaRPr lang="de-DE" sz="1600" dirty="0"/>
          </a:p>
          <a:p>
            <a:pPr marL="384175" indent="-384175" eaLnBrk="0" hangingPunct="0"/>
            <a:r>
              <a:rPr lang="de-DE" sz="1600" dirty="0" smtClean="0"/>
              <a:t>The </a:t>
            </a:r>
            <a:r>
              <a:rPr lang="de-DE" sz="1600" dirty="0" err="1" smtClean="0"/>
              <a:t>solution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branched</a:t>
            </a:r>
            <a:r>
              <a:rPr lang="de-DE" sz="1600" dirty="0" smtClean="0"/>
              <a:t>/</a:t>
            </a:r>
            <a:r>
              <a:rPr lang="de-DE" sz="1600" dirty="0" err="1" smtClean="0"/>
              <a:t>T‘eed</a:t>
            </a:r>
            <a:r>
              <a:rPr lang="de-DE" sz="1600" dirty="0" smtClean="0"/>
              <a:t> LV </a:t>
            </a:r>
            <a:r>
              <a:rPr lang="de-DE" sz="1600" dirty="0" err="1" smtClean="0"/>
              <a:t>systems</a:t>
            </a:r>
            <a:endParaRPr lang="de-DE" sz="1600" dirty="0" smtClean="0"/>
          </a:p>
          <a:p>
            <a:pPr marL="384175" indent="-384175" eaLnBrk="0" hangingPunct="0">
              <a:spcBef>
                <a:spcPct val="0"/>
              </a:spcBef>
              <a:buClrTx/>
              <a:buSzTx/>
              <a:buFontTx/>
              <a:buNone/>
            </a:pPr>
            <a:endParaRPr lang="de-DE" sz="1050" dirty="0"/>
          </a:p>
          <a:p>
            <a:pPr marL="384175" indent="-384175" eaLnBrk="0" hangingPunc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de-DE" sz="1600" dirty="0" err="1"/>
              <a:t>Testing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5 </a:t>
            </a:r>
            <a:r>
              <a:rPr lang="de-DE" sz="1600" dirty="0" err="1"/>
              <a:t>kV</a:t>
            </a:r>
            <a:r>
              <a:rPr lang="de-DE" sz="1600" dirty="0"/>
              <a:t>; </a:t>
            </a:r>
            <a:br>
              <a:rPr lang="de-DE" sz="1600" dirty="0"/>
            </a:br>
            <a:r>
              <a:rPr lang="de-DE" sz="1600" dirty="0"/>
              <a:t>Break-Down </a:t>
            </a:r>
            <a:r>
              <a:rPr lang="de-DE" sz="1600" dirty="0" err="1" smtClean="0"/>
              <a:t>recognition</a:t>
            </a:r>
            <a:endParaRPr lang="de-DE" sz="1600" dirty="0"/>
          </a:p>
          <a:p>
            <a:pPr marL="384175" indent="-384175" eaLnBrk="0" hangingPunc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de-DE" sz="1600" dirty="0" smtClean="0"/>
              <a:t>Fault </a:t>
            </a:r>
            <a:r>
              <a:rPr lang="de-DE" sz="1600" dirty="0" err="1"/>
              <a:t>conditioning</a:t>
            </a:r>
            <a:r>
              <a:rPr lang="de-DE" sz="1600" dirty="0"/>
              <a:t> </a:t>
            </a:r>
            <a:r>
              <a:rPr lang="de-DE" sz="1600" dirty="0" err="1"/>
              <a:t>feature</a:t>
            </a:r>
            <a:r>
              <a:rPr lang="de-DE" sz="1600" dirty="0"/>
              <a:t> / </a:t>
            </a:r>
            <a:r>
              <a:rPr lang="de-DE" sz="1600" dirty="0" err="1" smtClean="0"/>
              <a:t>Burning</a:t>
            </a:r>
            <a:endParaRPr lang="de-DE" sz="1600" dirty="0"/>
          </a:p>
          <a:p>
            <a:pPr marL="384175" indent="-384175" eaLnBrk="0" hangingPunc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de-DE" sz="1600" dirty="0"/>
              <a:t>Pin-</a:t>
            </a:r>
            <a:r>
              <a:rPr lang="de-DE" sz="1600" dirty="0" err="1"/>
              <a:t>pointing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DC </a:t>
            </a:r>
            <a:r>
              <a:rPr lang="de-DE" sz="1600" dirty="0" err="1"/>
              <a:t>step</a:t>
            </a:r>
            <a:r>
              <a:rPr lang="de-DE" sz="1600" dirty="0"/>
              <a:t> potential </a:t>
            </a:r>
          </a:p>
          <a:p>
            <a:pPr marL="384175" indent="-384175" eaLnBrk="0" hangingPunct="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Tx/>
              <a:buFont typeface="Wingdings" pitchFamily="2" charset="2"/>
              <a:buChar char="Ø"/>
            </a:pPr>
            <a:r>
              <a:rPr lang="de-DE" sz="1600" dirty="0" smtClean="0"/>
              <a:t>Pin-</a:t>
            </a:r>
            <a:r>
              <a:rPr lang="de-DE" sz="1600" dirty="0" err="1" smtClean="0"/>
              <a:t>pointing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SWG </a:t>
            </a:r>
            <a:r>
              <a:rPr lang="de-DE" sz="1600" dirty="0" err="1" smtClean="0"/>
              <a:t>acoustic</a:t>
            </a:r>
            <a:r>
              <a:rPr lang="de-DE" sz="1600" dirty="0" smtClean="0"/>
              <a:t> </a:t>
            </a:r>
            <a:r>
              <a:rPr lang="de-DE" sz="1600" dirty="0" err="1" smtClean="0"/>
              <a:t>method</a:t>
            </a:r>
            <a:r>
              <a:rPr lang="de-DE" sz="1600" dirty="0" smtClean="0"/>
              <a:t>	 </a:t>
            </a:r>
            <a:br>
              <a:rPr lang="de-DE" sz="1600" dirty="0" smtClean="0"/>
            </a:br>
            <a:r>
              <a:rPr lang="de-DE" sz="1600" dirty="0" smtClean="0"/>
              <a:t>  (1000 J @ 2 </a:t>
            </a:r>
            <a:r>
              <a:rPr lang="de-DE" sz="1600" dirty="0" err="1" smtClean="0"/>
              <a:t>kV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4 </a:t>
            </a:r>
            <a:r>
              <a:rPr lang="de-DE" sz="1600" dirty="0" err="1" smtClean="0"/>
              <a:t>kV</a:t>
            </a:r>
            <a:r>
              <a:rPr lang="de-DE" sz="1600" dirty="0" smtClean="0"/>
              <a:t>)</a:t>
            </a:r>
          </a:p>
          <a:p>
            <a:pPr marL="384175" indent="-384175" eaLnBrk="0" hangingPunct="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600" dirty="0" err="1" smtClean="0"/>
              <a:t>Pre-location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ICEplus</a:t>
            </a:r>
            <a:endParaRPr lang="de-DE" sz="1600" dirty="0" smtClean="0"/>
          </a:p>
        </p:txBody>
      </p:sp>
      <p:pic>
        <p:nvPicPr>
          <p:cNvPr id="8" name="Grafik 7" descr="pic_e_spg5-1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3552" y="1027231"/>
            <a:ext cx="2163118" cy="277041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544000" y="3787200"/>
            <a:ext cx="2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175" indent="-384175" algn="ctr" eaLnBrk="0" hangingPunct="0"/>
            <a:r>
              <a:rPr lang="de-DE" sz="1600" u="sng" dirty="0" err="1" smtClean="0">
                <a:solidFill>
                  <a:srgbClr val="FF0000"/>
                </a:solidFill>
              </a:rPr>
              <a:t>ICEplus</a:t>
            </a:r>
            <a:r>
              <a:rPr lang="de-DE" sz="1600" u="sng" dirty="0" smtClean="0">
                <a:solidFill>
                  <a:srgbClr val="FF0000"/>
                </a:solidFill>
              </a:rPr>
              <a:t> </a:t>
            </a:r>
            <a:r>
              <a:rPr lang="de-DE" sz="1600" u="sng" dirty="0" err="1" smtClean="0">
                <a:solidFill>
                  <a:srgbClr val="FF0000"/>
                </a:solidFill>
              </a:rPr>
              <a:t>technolgy</a:t>
            </a:r>
            <a:endParaRPr lang="de-DE" sz="1600" u="sng" dirty="0" smtClean="0">
              <a:solidFill>
                <a:srgbClr val="FF0000"/>
              </a:solidFill>
            </a:endParaRPr>
          </a:p>
          <a:p>
            <a:pPr marL="384175" indent="-384175" eaLnBrk="0" hangingPunct="0"/>
            <a:r>
              <a:rPr lang="de-DE" sz="1600" dirty="0" err="1" smtClean="0">
                <a:solidFill>
                  <a:srgbClr val="FF0000"/>
                </a:solidFill>
              </a:rPr>
              <a:t>Requires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no</a:t>
            </a:r>
            <a:r>
              <a:rPr lang="de-DE" sz="1600" dirty="0" smtClean="0">
                <a:solidFill>
                  <a:srgbClr val="FF0000"/>
                </a:solidFill>
              </a:rPr>
              <a:t> TDR </a:t>
            </a:r>
            <a:r>
              <a:rPr lang="de-DE" sz="1600" dirty="0" err="1" smtClean="0">
                <a:solidFill>
                  <a:srgbClr val="FF0000"/>
                </a:solidFill>
              </a:rPr>
              <a:t>evaluation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384175" indent="-384175" eaLnBrk="0" hangingPunct="0"/>
            <a:r>
              <a:rPr lang="de-DE" sz="1600" dirty="0" err="1" smtClean="0">
                <a:solidFill>
                  <a:srgbClr val="FF0000"/>
                </a:solidFill>
              </a:rPr>
              <a:t>Direct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display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</a:rPr>
              <a:t>of</a:t>
            </a:r>
            <a:r>
              <a:rPr lang="de-DE" sz="1600" dirty="0" smtClean="0">
                <a:solidFill>
                  <a:srgbClr val="FF0000"/>
                </a:solidFill>
              </a:rPr>
              <a:t> fault </a:t>
            </a:r>
            <a:r>
              <a:rPr lang="de-DE" sz="1600" dirty="0" err="1" smtClean="0">
                <a:solidFill>
                  <a:srgbClr val="FF0000"/>
                </a:solidFill>
              </a:rPr>
              <a:t>distance</a:t>
            </a:r>
            <a:endParaRPr lang="de-DE" sz="1600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err="1" smtClean="0"/>
              <a:t>Surgeflex</a:t>
            </a:r>
            <a:r>
              <a:rPr lang="en-GB" dirty="0" smtClean="0"/>
              <a:t> 8-1000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Low Voltage Fault Location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4532" y="1285814"/>
            <a:ext cx="3897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Manually</a:t>
            </a:r>
            <a:r>
              <a:rPr lang="de-DE" sz="1800" dirty="0" smtClean="0"/>
              <a:t> </a:t>
            </a:r>
            <a:r>
              <a:rPr lang="de-DE" sz="1800" dirty="0" err="1" smtClean="0"/>
              <a:t>operated</a:t>
            </a:r>
            <a:r>
              <a:rPr lang="de-DE" sz="1800" dirty="0" smtClean="0"/>
              <a:t> System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</a:p>
          <a:p>
            <a:r>
              <a:rPr lang="de-DE" sz="1800" dirty="0" smtClean="0"/>
              <a:t>LV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MV </a:t>
            </a:r>
            <a:r>
              <a:rPr lang="de-DE" sz="1800" dirty="0" err="1" smtClean="0"/>
              <a:t>applications</a:t>
            </a:r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800" dirty="0" err="1" smtClean="0"/>
              <a:t>Testing</a:t>
            </a:r>
            <a:r>
              <a:rPr lang="de-DE" sz="1800" dirty="0" smtClean="0"/>
              <a:t> </a:t>
            </a:r>
            <a:r>
              <a:rPr lang="de-DE" sz="1800" dirty="0" err="1" smtClean="0"/>
              <a:t>up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8 </a:t>
            </a:r>
            <a:r>
              <a:rPr lang="de-DE" sz="1800" dirty="0" err="1" smtClean="0"/>
              <a:t>kV</a:t>
            </a:r>
            <a:endParaRPr lang="de-DE" sz="1800" dirty="0" smtClean="0"/>
          </a:p>
          <a:p>
            <a:endParaRPr lang="de-DE" sz="1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800" dirty="0" smtClean="0"/>
              <a:t> </a:t>
            </a:r>
            <a:r>
              <a:rPr lang="de-DE" sz="1800" dirty="0" err="1" smtClean="0"/>
              <a:t>Three</a:t>
            </a:r>
            <a:r>
              <a:rPr lang="de-DE" sz="1800" dirty="0" smtClean="0"/>
              <a:t> </a:t>
            </a:r>
            <a:r>
              <a:rPr lang="de-DE" sz="1800" dirty="0" err="1" smtClean="0"/>
              <a:t>stage</a:t>
            </a:r>
            <a:r>
              <a:rPr lang="de-DE" sz="1800" dirty="0" smtClean="0"/>
              <a:t> </a:t>
            </a:r>
            <a:r>
              <a:rPr lang="de-DE" sz="1800" dirty="0" err="1" smtClean="0"/>
              <a:t>capacitor</a:t>
            </a:r>
            <a:r>
              <a:rPr lang="de-DE" sz="1800" dirty="0" smtClean="0"/>
              <a:t> </a:t>
            </a:r>
            <a:r>
              <a:rPr lang="de-DE" sz="1800" dirty="0" err="1" smtClean="0"/>
              <a:t>bank</a:t>
            </a:r>
            <a:endParaRPr lang="de-DE" sz="1800" dirty="0" smtClean="0"/>
          </a:p>
          <a:p>
            <a:pPr>
              <a:buClr>
                <a:schemeClr val="accent1"/>
              </a:buClr>
            </a:pPr>
            <a:r>
              <a:rPr lang="de-DE" sz="1800" dirty="0" smtClean="0"/>
              <a:t>    2 – 4 – 8 </a:t>
            </a:r>
            <a:r>
              <a:rPr lang="de-DE" sz="1800" dirty="0" err="1" smtClean="0"/>
              <a:t>kV</a:t>
            </a:r>
            <a:r>
              <a:rPr lang="de-DE" sz="1800" dirty="0" smtClean="0"/>
              <a:t> 1000 J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de-DE" sz="1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800" dirty="0" smtClean="0"/>
              <a:t> Integrated ARM </a:t>
            </a:r>
            <a:r>
              <a:rPr lang="de-DE" sz="1800" dirty="0" err="1" smtClean="0"/>
              <a:t>prelocation</a:t>
            </a:r>
            <a:endParaRPr lang="de-DE" sz="1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de-DE" sz="18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de-DE" sz="1800" dirty="0" smtClean="0"/>
              <a:t> </a:t>
            </a:r>
            <a:r>
              <a:rPr lang="de-DE" sz="1800" dirty="0" err="1" smtClean="0"/>
              <a:t>Burn</a:t>
            </a:r>
            <a:r>
              <a:rPr lang="de-DE" sz="1800" dirty="0" smtClean="0"/>
              <a:t> </a:t>
            </a:r>
            <a:r>
              <a:rPr lang="de-DE" sz="1800" dirty="0" err="1" smtClean="0"/>
              <a:t>current</a:t>
            </a:r>
            <a:r>
              <a:rPr lang="de-DE" sz="1800" dirty="0" smtClean="0"/>
              <a:t> 1.4 A</a:t>
            </a:r>
            <a:endParaRPr lang="de-DE" sz="1800" dirty="0"/>
          </a:p>
        </p:txBody>
      </p:sp>
      <p:pic>
        <p:nvPicPr>
          <p:cNvPr id="10" name="Grafik 9" descr="sfx-8_300dpi_27x35_rgb-140509.jpg"/>
          <p:cNvPicPr>
            <a:picLocks noChangeAspect="1"/>
          </p:cNvPicPr>
          <p:nvPr/>
        </p:nvPicPr>
        <p:blipFill>
          <a:blip r:embed="rId2" cstate="print"/>
          <a:srcRect l="15484" t="5897" r="13807" b="2948"/>
          <a:stretch>
            <a:fillRect/>
          </a:stretch>
        </p:blipFill>
        <p:spPr>
          <a:xfrm>
            <a:off x="5520804" y="1006385"/>
            <a:ext cx="2363562" cy="39499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err="1" smtClean="0"/>
              <a:t>Surgeflex</a:t>
            </a:r>
            <a:r>
              <a:rPr lang="en-GB" dirty="0" smtClean="0"/>
              <a:t> 12 / 16 / 32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Fault Location System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5776" y="1093973"/>
            <a:ext cx="35666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/>
              <a:t>3 – 6 – 12 </a:t>
            </a:r>
            <a:r>
              <a:rPr lang="de-DE" sz="1800" dirty="0" err="1" smtClean="0"/>
              <a:t>kV</a:t>
            </a:r>
            <a:r>
              <a:rPr lang="de-DE" sz="1800" dirty="0" smtClean="0"/>
              <a:t>  1100 J</a:t>
            </a:r>
          </a:p>
          <a:p>
            <a:pPr algn="ctr"/>
            <a:endParaRPr lang="de-DE" sz="800" dirty="0" smtClean="0"/>
          </a:p>
          <a:p>
            <a:pPr algn="ctr"/>
            <a:r>
              <a:rPr lang="de-DE" sz="1800" dirty="0" err="1" smtClean="0">
                <a:solidFill>
                  <a:srgbClr val="FF0000"/>
                </a:solidFill>
              </a:rPr>
              <a:t>or</a:t>
            </a:r>
            <a:endParaRPr lang="de-DE" sz="1800" dirty="0" smtClean="0">
              <a:solidFill>
                <a:srgbClr val="FF0000"/>
              </a:solidFill>
            </a:endParaRPr>
          </a:p>
          <a:p>
            <a:pPr algn="ctr"/>
            <a:endParaRPr lang="de-DE" sz="800" dirty="0" smtClean="0">
              <a:solidFill>
                <a:srgbClr val="FF0000"/>
              </a:solidFill>
            </a:endParaRPr>
          </a:p>
          <a:p>
            <a:pPr algn="ctr"/>
            <a:r>
              <a:rPr lang="de-DE" sz="1800" dirty="0" smtClean="0"/>
              <a:t>4 – 8 – 16 </a:t>
            </a:r>
            <a:r>
              <a:rPr lang="de-DE" sz="1800" dirty="0" err="1" smtClean="0"/>
              <a:t>kV</a:t>
            </a:r>
            <a:r>
              <a:rPr lang="de-DE" sz="1800" dirty="0" smtClean="0"/>
              <a:t> 2000J</a:t>
            </a:r>
          </a:p>
          <a:p>
            <a:pPr algn="ctr"/>
            <a:endParaRPr lang="de-DE" sz="800" dirty="0" smtClean="0"/>
          </a:p>
          <a:p>
            <a:pPr algn="ctr"/>
            <a:r>
              <a:rPr lang="de-DE" sz="1800" dirty="0" err="1" smtClean="0">
                <a:solidFill>
                  <a:srgbClr val="FF0000"/>
                </a:solidFill>
              </a:rPr>
              <a:t>or</a:t>
            </a:r>
            <a:endParaRPr lang="de-DE" sz="1800" dirty="0" smtClean="0">
              <a:solidFill>
                <a:srgbClr val="FF0000"/>
              </a:solidFill>
            </a:endParaRPr>
          </a:p>
          <a:p>
            <a:pPr algn="ctr"/>
            <a:endParaRPr lang="de-DE" sz="800" dirty="0">
              <a:solidFill>
                <a:srgbClr val="FF0000"/>
              </a:solidFill>
            </a:endParaRPr>
          </a:p>
          <a:p>
            <a:pPr algn="ctr"/>
            <a:r>
              <a:rPr lang="de-DE" sz="1800" dirty="0" smtClean="0"/>
              <a:t>8 – 16 – 32 </a:t>
            </a:r>
            <a:r>
              <a:rPr lang="de-DE" sz="1800" dirty="0" err="1" smtClean="0"/>
              <a:t>kV</a:t>
            </a:r>
            <a:r>
              <a:rPr lang="de-DE" sz="1800" dirty="0" smtClean="0"/>
              <a:t> 1750 J </a:t>
            </a:r>
          </a:p>
          <a:p>
            <a:pPr lvl="1"/>
            <a:r>
              <a:rPr lang="de-DE" sz="1800" dirty="0"/>
              <a:t> </a:t>
            </a:r>
            <a:r>
              <a:rPr lang="de-DE" sz="1800" dirty="0" smtClean="0"/>
              <a:t>             Option 3500 J</a:t>
            </a:r>
          </a:p>
          <a:p>
            <a:pPr lvl="1"/>
            <a:r>
              <a:rPr lang="de-DE" sz="1800" dirty="0"/>
              <a:t> </a:t>
            </a:r>
            <a:r>
              <a:rPr lang="de-DE" sz="1800" dirty="0" smtClean="0"/>
              <a:t>     Option 4 </a:t>
            </a:r>
            <a:r>
              <a:rPr lang="de-DE" sz="1800" dirty="0" err="1" smtClean="0"/>
              <a:t>kV</a:t>
            </a:r>
            <a:r>
              <a:rPr lang="de-DE" sz="1800" dirty="0" smtClean="0"/>
              <a:t> 1200 J</a:t>
            </a:r>
          </a:p>
          <a:p>
            <a:endParaRPr lang="de-DE" sz="1800" dirty="0" smtClean="0"/>
          </a:p>
          <a:p>
            <a:pPr algn="ctr"/>
            <a:r>
              <a:rPr lang="de-DE" sz="1800" u="sng" dirty="0" err="1" smtClean="0"/>
              <a:t>Prelocation</a:t>
            </a:r>
            <a:endParaRPr lang="de-DE" sz="1800" u="sng" dirty="0" smtClean="0"/>
          </a:p>
          <a:p>
            <a:pPr algn="ctr"/>
            <a:r>
              <a:rPr lang="de-DE" sz="1800" dirty="0" smtClean="0"/>
              <a:t>ARM, ICE </a:t>
            </a:r>
            <a:r>
              <a:rPr lang="de-DE" sz="1800" dirty="0"/>
              <a:t>&amp;</a:t>
            </a:r>
            <a:r>
              <a:rPr lang="de-DE" sz="1800" dirty="0" smtClean="0"/>
              <a:t> </a:t>
            </a:r>
            <a:r>
              <a:rPr lang="de-DE" sz="1800" dirty="0" err="1" smtClean="0"/>
              <a:t>Decay</a:t>
            </a:r>
            <a:endParaRPr lang="de-DE" sz="1800" dirty="0" smtClean="0"/>
          </a:p>
          <a:p>
            <a:endParaRPr lang="de-DE" sz="1200" dirty="0" smtClean="0"/>
          </a:p>
          <a:p>
            <a:pPr algn="ctr"/>
            <a:r>
              <a:rPr lang="de-DE" sz="1800" dirty="0" err="1" smtClean="0"/>
              <a:t>Teleflex</a:t>
            </a:r>
            <a:r>
              <a:rPr lang="de-DE" sz="1800" dirty="0" smtClean="0"/>
              <a:t> SX </a:t>
            </a:r>
            <a:r>
              <a:rPr lang="de-DE" sz="1800" dirty="0" err="1" smtClean="0"/>
              <a:t>features</a:t>
            </a:r>
            <a:endParaRPr lang="de-DE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200" y="999824"/>
            <a:ext cx="2750824" cy="398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err="1" smtClean="0"/>
              <a:t>Surgeflex</a:t>
            </a:r>
            <a:r>
              <a:rPr lang="en-GB" dirty="0" smtClean="0"/>
              <a:t> 40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Fully integrated Fault Location System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2108" y="984904"/>
            <a:ext cx="76806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ew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Concept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in Cable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Fault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Location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complete, fully integrated small fault location system.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Operation from Control panel or Teleflex SX</a:t>
            </a:r>
          </a:p>
          <a:p>
            <a:pPr>
              <a:defRPr/>
            </a:pPr>
            <a:r>
              <a:rPr lang="de-DE" sz="1800" dirty="0" smtClean="0"/>
              <a:t>Integrated ARM, ICE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Decay</a:t>
            </a:r>
            <a:r>
              <a:rPr lang="de-DE" sz="1800" dirty="0" smtClean="0"/>
              <a:t> </a:t>
            </a:r>
            <a:r>
              <a:rPr lang="de-DE" sz="1800" dirty="0" err="1" smtClean="0"/>
              <a:t>prelocation</a:t>
            </a:r>
            <a:endParaRPr lang="de-DE" sz="1800" dirty="0" smtClean="0"/>
          </a:p>
          <a:p>
            <a:pPr>
              <a:defRPr/>
            </a:pPr>
            <a:r>
              <a:rPr lang="de-DE" sz="1800" dirty="0" smtClean="0"/>
              <a:t>3 </a:t>
            </a:r>
            <a:r>
              <a:rPr lang="de-DE" sz="1800" dirty="0" err="1" smtClean="0"/>
              <a:t>or</a:t>
            </a:r>
            <a:r>
              <a:rPr lang="de-DE" sz="1800" dirty="0" smtClean="0"/>
              <a:t> 4 Stage </a:t>
            </a:r>
            <a:r>
              <a:rPr lang="de-DE" sz="1800" dirty="0" err="1" smtClean="0"/>
              <a:t>capacitor</a:t>
            </a:r>
            <a:r>
              <a:rPr lang="de-DE" sz="1800" dirty="0" smtClean="0"/>
              <a:t> </a:t>
            </a:r>
            <a:r>
              <a:rPr lang="de-DE" sz="1800" dirty="0" err="1" smtClean="0"/>
              <a:t>bank</a:t>
            </a:r>
            <a:endParaRPr lang="de-DE" sz="18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4 – 8 – 16 – 32 kV 1000 / 2000 J</a:t>
            </a:r>
          </a:p>
          <a:p>
            <a:pPr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3 – 6 – 12,5 – 25 kV 1000 / 2000 J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858" y="1142535"/>
            <a:ext cx="2016432" cy="384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Centrix_sx.jpg"/>
          <p:cNvPicPr>
            <a:picLocks noChangeAspect="1"/>
          </p:cNvPicPr>
          <p:nvPr/>
        </p:nvPicPr>
        <p:blipFill>
          <a:blip r:embed="rId3" cstate="print"/>
          <a:srcRect l="7703" t="12315" r="5872" b="10983"/>
          <a:stretch>
            <a:fillRect/>
          </a:stretch>
        </p:blipFill>
        <p:spPr>
          <a:xfrm>
            <a:off x="2181599" y="3232981"/>
            <a:ext cx="2686887" cy="183431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238875" cy="947738"/>
          </a:xfrm>
        </p:spPr>
        <p:txBody>
          <a:bodyPr/>
          <a:lstStyle/>
          <a:p>
            <a:r>
              <a:rPr lang="en-GB" dirty="0" err="1" smtClean="0"/>
              <a:t>Surgeflex</a:t>
            </a:r>
            <a:r>
              <a:rPr lang="en-GB" dirty="0" smtClean="0"/>
              <a:t> 40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Fully integrated Fault Location System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058" y="1070535"/>
            <a:ext cx="2016432" cy="384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31212" y="1091634"/>
            <a:ext cx="3140260" cy="388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 smtClean="0">
                <a:latin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" pitchFamily="34" charset="0"/>
              </a:rPr>
              <a:t>Central Control and 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</a:rPr>
              <a:t>operation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</a:rPr>
              <a:t> Operation from Teleflex SX</a:t>
            </a:r>
            <a:endParaRPr lang="en-GB" sz="16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Arial" pitchFamily="34" charset="0"/>
              </a:rPr>
              <a:t>Integrated Safety System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1000 or 2000 J in all ranges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Small dimensions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Low weight 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Real ARM </a:t>
            </a:r>
            <a:r>
              <a:rPr lang="en-GB" sz="1600" b="1" dirty="0" smtClean="0">
                <a:solidFill>
                  <a:srgbClr val="CC0000"/>
                </a:solidFill>
                <a:latin typeface="Arial" pitchFamily="34" charset="0"/>
              </a:rPr>
              <a:t>(inductive </a:t>
            </a:r>
            <a:r>
              <a:rPr lang="en-GB" sz="1600" b="1" dirty="0">
                <a:solidFill>
                  <a:srgbClr val="CC0000"/>
                </a:solidFill>
                <a:latin typeface="Arial" pitchFamily="34" charset="0"/>
              </a:rPr>
              <a:t>filter)</a:t>
            </a:r>
            <a:r>
              <a:rPr lang="en-GB" sz="1600" dirty="0">
                <a:latin typeface="Arial" pitchFamily="34" charset="0"/>
              </a:rPr>
              <a:t> </a:t>
            </a:r>
            <a:endParaRPr lang="en-GB" sz="1600" dirty="0" smtClean="0"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</a:rPr>
              <a:t> ICE </a:t>
            </a:r>
            <a:r>
              <a:rPr lang="en-GB" sz="1600" dirty="0">
                <a:solidFill>
                  <a:srgbClr val="FF0000"/>
                </a:solidFill>
                <a:latin typeface="Arial" pitchFamily="34" charset="0"/>
              </a:rPr>
              <a:t>&amp;</a:t>
            </a:r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</a:rPr>
              <a:t> Decay integrated</a:t>
            </a:r>
            <a:endParaRPr lang="en-GB" sz="16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Single Shot Technology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DC Testing up to 40 kV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Fault prelocation up to 40 kV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Sheath testing and pinpointing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GB" sz="1600" dirty="0">
                <a:latin typeface="Arial" pitchFamily="34" charset="0"/>
              </a:rPr>
              <a:t> Burning</a:t>
            </a:r>
            <a:endParaRPr lang="en-GB" sz="1600" dirty="0">
              <a:latin typeface="Times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757962" cy="947738"/>
          </a:xfrm>
        </p:spPr>
        <p:txBody>
          <a:bodyPr/>
          <a:lstStyle/>
          <a:p>
            <a:r>
              <a:rPr lang="en-GB" dirty="0" smtClean="0"/>
              <a:t>Compact City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Small footprint for van mounted fault location systems</a:t>
            </a:r>
          </a:p>
        </p:txBody>
      </p:sp>
      <p:pic>
        <p:nvPicPr>
          <p:cNvPr id="5" name="Picture 3" descr="CompactCity_modul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b="-12"/>
          <a:stretch>
            <a:fillRect/>
          </a:stretch>
        </p:blipFill>
        <p:spPr bwMode="auto">
          <a:xfrm>
            <a:off x="1238400" y="1192376"/>
            <a:ext cx="3310201" cy="28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ompactCity_modul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6321" y="1249526"/>
            <a:ext cx="2614781" cy="31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2646" y="4115532"/>
            <a:ext cx="88535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/>
              <a:t>Front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15390" y="4338732"/>
            <a:ext cx="127821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/>
              <a:t>Rear</a:t>
            </a:r>
            <a:endParaRPr lang="de-DE" sz="18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60438" y="0"/>
            <a:ext cx="6757962" cy="947738"/>
          </a:xfrm>
        </p:spPr>
        <p:txBody>
          <a:bodyPr/>
          <a:lstStyle/>
          <a:p>
            <a:r>
              <a:rPr lang="en-GB" dirty="0" smtClean="0"/>
              <a:t>Compact City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CompactCity_in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600" y="1145320"/>
            <a:ext cx="4691144" cy="359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gger PowerPoint template 3-0">
  <a:themeElements>
    <a:clrScheme name="Megger PPT">
      <a:dk1>
        <a:srgbClr val="000000"/>
      </a:dk1>
      <a:lt1>
        <a:srgbClr val="FFFFFF"/>
      </a:lt1>
      <a:dk2>
        <a:srgbClr val="231F20"/>
      </a:dk2>
      <a:lt2>
        <a:srgbClr val="FFFFFF"/>
      </a:lt2>
      <a:accent1>
        <a:srgbClr val="ED1B2E"/>
      </a:accent1>
      <a:accent2>
        <a:srgbClr val="CECECE"/>
      </a:accent2>
      <a:accent3>
        <a:srgbClr val="FFFFFF"/>
      </a:accent3>
      <a:accent4>
        <a:srgbClr val="00AB59"/>
      </a:accent4>
      <a:accent5>
        <a:srgbClr val="FFC423"/>
      </a:accent5>
      <a:accent6>
        <a:srgbClr val="A8651D"/>
      </a:accent6>
      <a:hlink>
        <a:srgbClr val="231F20"/>
      </a:hlink>
      <a:folHlink>
        <a:srgbClr val="231F20"/>
      </a:folHlink>
    </a:clrScheme>
    <a:fontScheme name="Megger PowerPoint template 3-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egger PowerPoint template 3-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gger PowerPoint template 3-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8">
        <a:dk1>
          <a:srgbClr val="000000"/>
        </a:dk1>
        <a:lt1>
          <a:srgbClr val="FFFFFF"/>
        </a:lt1>
        <a:dk2>
          <a:srgbClr val="00233C"/>
        </a:dk2>
        <a:lt2>
          <a:srgbClr val="00233C"/>
        </a:lt2>
        <a:accent1>
          <a:srgbClr val="CECECE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E70000"/>
        </a:accent6>
        <a:hlink>
          <a:srgbClr val="EAEC5E"/>
        </a:hlink>
        <a:folHlink>
          <a:srgbClr val="A2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gger PowerPoint template 3-0 9">
        <a:dk1>
          <a:srgbClr val="000000"/>
        </a:dk1>
        <a:lt1>
          <a:srgbClr val="FFFFFF"/>
        </a:lt1>
        <a:dk2>
          <a:srgbClr val="00233C"/>
        </a:dk2>
        <a:lt2>
          <a:srgbClr val="00233C"/>
        </a:lt2>
        <a:accent1>
          <a:srgbClr val="CECECE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3E3E3"/>
        </a:accent5>
        <a:accent6>
          <a:srgbClr val="E70000"/>
        </a:accent6>
        <a:hlink>
          <a:srgbClr val="EAEC5E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Data\Microsoft\Templates\Megger PowerPoint template 3-0.pot</Template>
  <TotalTime>0</TotalTime>
  <Pages>13</Pages>
  <Words>329</Words>
  <Application>Microsoft Office PowerPoint</Application>
  <PresentationFormat>On-screen Show (16:9)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</vt:lpstr>
      <vt:lpstr>Times New Roman</vt:lpstr>
      <vt:lpstr>Wingdings</vt:lpstr>
      <vt:lpstr>Megger PowerPoint template 3-0</vt:lpstr>
      <vt:lpstr>Surgeflex Systems</vt:lpstr>
      <vt:lpstr>Portable series - Surgeflex</vt:lpstr>
      <vt:lpstr>Surgeflex 5-1000 Low Voltage Fault Location System</vt:lpstr>
      <vt:lpstr>Surgeflex 8-1000 Low Voltage Fault Location System</vt:lpstr>
      <vt:lpstr>Surgeflex 12 / 16 / 32 Fault Location System</vt:lpstr>
      <vt:lpstr>Surgeflex 40 Fully integrated Fault Location System</vt:lpstr>
      <vt:lpstr>Surgeflex 40 Fully integrated Fault Location System</vt:lpstr>
      <vt:lpstr>Compact City Small footprint for van mounted fault location systems</vt:lpstr>
      <vt:lpstr>Compact City</vt:lpstr>
      <vt:lpstr>Compact City</vt:lpstr>
      <vt:lpstr>Features Portable or van mounted Surgeflex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 INTERNATIONAL</dc:title>
  <dc:creator>AVO INTERNATIONAL</dc:creator>
  <cp:lastModifiedBy>toni kavcic</cp:lastModifiedBy>
  <cp:revision>215</cp:revision>
  <cp:lastPrinted>2012-11-28T10:31:53Z</cp:lastPrinted>
  <dcterms:created xsi:type="dcterms:W3CDTF">2013-02-21T17:22:23Z</dcterms:created>
  <dcterms:modified xsi:type="dcterms:W3CDTF">2016-02-16T10:45:52Z</dcterms:modified>
</cp:coreProperties>
</file>